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9"/>
  </p:notesMasterIdLst>
  <p:sldIdLst>
    <p:sldId id="312" r:id="rId3"/>
    <p:sldId id="317" r:id="rId4"/>
    <p:sldId id="314" r:id="rId5"/>
    <p:sldId id="313" r:id="rId6"/>
    <p:sldId id="326" r:id="rId7"/>
    <p:sldId id="315" r:id="rId8"/>
    <p:sldId id="318" r:id="rId9"/>
    <p:sldId id="366" r:id="rId10"/>
    <p:sldId id="319" r:id="rId11"/>
    <p:sldId id="339" r:id="rId12"/>
    <p:sldId id="322" r:id="rId13"/>
    <p:sldId id="264" r:id="rId14"/>
    <p:sldId id="324" r:id="rId15"/>
    <p:sldId id="342" r:id="rId16"/>
    <p:sldId id="344" r:id="rId17"/>
    <p:sldId id="325" r:id="rId18"/>
    <p:sldId id="346" r:id="rId19"/>
    <p:sldId id="349" r:id="rId20"/>
    <p:sldId id="343" r:id="rId21"/>
    <p:sldId id="345" r:id="rId22"/>
    <p:sldId id="352" r:id="rId23"/>
    <p:sldId id="357" r:id="rId24"/>
    <p:sldId id="320" r:id="rId25"/>
    <p:sldId id="362" r:id="rId26"/>
    <p:sldId id="360" r:id="rId27"/>
    <p:sldId id="337" r:id="rId28"/>
    <p:sldId id="358" r:id="rId29"/>
    <p:sldId id="353" r:id="rId30"/>
    <p:sldId id="347" r:id="rId31"/>
    <p:sldId id="365" r:id="rId32"/>
    <p:sldId id="359" r:id="rId33"/>
    <p:sldId id="336" r:id="rId34"/>
    <p:sldId id="316" r:id="rId35"/>
    <p:sldId id="341" r:id="rId36"/>
    <p:sldId id="323" r:id="rId37"/>
    <p:sldId id="257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üzin Aykal" initials="GA" lastIdx="1" clrIdx="0">
    <p:extLst>
      <p:ext uri="{19B8F6BF-5375-455C-9EA6-DF929625EA0E}">
        <p15:presenceInfo xmlns:p15="http://schemas.microsoft.com/office/powerpoint/2012/main" userId="114dd065383b1d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A"/>
    <a:srgbClr val="0374C1"/>
    <a:srgbClr val="0381D7"/>
    <a:srgbClr val="3333FF"/>
    <a:srgbClr val="6600FF"/>
    <a:srgbClr val="DEF1F6"/>
    <a:srgbClr val="D2ECF2"/>
    <a:srgbClr val="09D0FF"/>
    <a:srgbClr val="05C7F5"/>
    <a:srgbClr val="D2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6737E-FC96-42CD-B9FD-5BC068A107F5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5626-A2D6-4D3C-9020-39E1AE87B9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99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516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353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67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141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19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26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248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424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64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590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808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880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874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268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501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154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128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77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97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06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CCDBB7-AB27-47ED-8B6D-D4860D3C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8265231-E64D-4E23-B7E0-F38643612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093448-E5EB-4EA1-A264-C9365808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CBB329-E6A6-4F92-9785-C1550C47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F97C0E-F46E-4E1E-B3C6-3427CF20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77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38DD67-E2C4-444A-AFD5-1516B286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C750CE4-A266-4EB8-80AA-8CA59C9B2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02331F-7FC4-41F8-83A2-EAE7097E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260FAD-0183-4B92-B920-7EFABD27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03A06-60B1-40C9-BFD2-88FE57DB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53F23D2-E280-48DB-92C6-5448A36B5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0BBE6A-700B-4059-8BD5-ABBCCFEBA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5DDF72-2229-4300-9C77-571F8215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65C3DF-E59F-4313-9C99-D396500E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F38FD4-E9CD-4B28-B146-9D2D0823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06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252600" y="2839867"/>
            <a:ext cx="6367200" cy="68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252600" y="3550967"/>
            <a:ext cx="6367200" cy="4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9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r="3660"/>
          <a:stretch/>
        </p:blipFill>
        <p:spPr>
          <a:xfrm>
            <a:off x="8219034" y="1510334"/>
            <a:ext cx="3972967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  <p:sp>
        <p:nvSpPr>
          <p:cNvPr id="20" name="Google Shape;20;p3"/>
          <p:cNvSpPr/>
          <p:nvPr/>
        </p:nvSpPr>
        <p:spPr>
          <a:xfrm rot="10800000">
            <a:off x="-191436" y="2788200"/>
            <a:ext cx="1281600" cy="12816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578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" name="Google Shape;53;p7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54" name="Google Shape;54;p7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140367" y="1805267"/>
            <a:ext cx="30008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4561973" y="1805267"/>
            <a:ext cx="30008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l="1587" r="1587"/>
          <a:stretch/>
        </p:blipFill>
        <p:spPr>
          <a:xfrm>
            <a:off x="7676200" y="1510334"/>
            <a:ext cx="4515800" cy="4674463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52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40400" y="2655767"/>
            <a:ext cx="61944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t="18360" r="11016"/>
          <a:stretch/>
        </p:blipFill>
        <p:spPr>
          <a:xfrm>
            <a:off x="7262301" y="1753634"/>
            <a:ext cx="4929700" cy="4532765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68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252600" y="2839867"/>
            <a:ext cx="6367200" cy="68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252600" y="3550967"/>
            <a:ext cx="6367200" cy="4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9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r="3660"/>
          <a:stretch/>
        </p:blipFill>
        <p:spPr>
          <a:xfrm>
            <a:off x="8219034" y="1510334"/>
            <a:ext cx="3972967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  <p:sp>
        <p:nvSpPr>
          <p:cNvPr id="20" name="Google Shape;20;p3"/>
          <p:cNvSpPr/>
          <p:nvPr/>
        </p:nvSpPr>
        <p:spPr>
          <a:xfrm rot="10800000">
            <a:off x="-191436" y="2788200"/>
            <a:ext cx="1281600" cy="12816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516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140400" y="940867"/>
            <a:ext cx="6584000" cy="524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4267">
                <a:solidFill>
                  <a:schemeClr val="accent2"/>
                </a:solidFill>
              </a:defRPr>
            </a:lvl1pPr>
            <a:lvl2pPr marL="1219170" lvl="1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4267">
                <a:solidFill>
                  <a:schemeClr val="accent2"/>
                </a:solidFill>
              </a:defRPr>
            </a:lvl2pPr>
            <a:lvl3pPr marL="1828754" lvl="2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4267">
                <a:solidFill>
                  <a:schemeClr val="accent2"/>
                </a:solidFill>
              </a:defRPr>
            </a:lvl3pPr>
            <a:lvl4pPr marL="2438339" lvl="3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4267">
                <a:solidFill>
                  <a:schemeClr val="accent2"/>
                </a:solidFill>
              </a:defRPr>
            </a:lvl4pPr>
            <a:lvl5pPr marL="3047924" lvl="4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4267">
                <a:solidFill>
                  <a:schemeClr val="accent2"/>
                </a:solidFill>
              </a:defRPr>
            </a:lvl5pPr>
            <a:lvl6pPr marL="3657509" lvl="5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4267">
                <a:solidFill>
                  <a:schemeClr val="accent2"/>
                </a:solidFill>
              </a:defRPr>
            </a:lvl6pPr>
            <a:lvl7pPr marL="4267093" lvl="6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●"/>
              <a:defRPr sz="4267">
                <a:solidFill>
                  <a:schemeClr val="accent2"/>
                </a:solidFill>
              </a:defRPr>
            </a:lvl7pPr>
            <a:lvl8pPr marL="4876678" lvl="7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4267">
                <a:solidFill>
                  <a:schemeClr val="accent2"/>
                </a:solidFill>
              </a:defRPr>
            </a:lvl8pPr>
            <a:lvl9pPr marL="5486263" lvl="8" indent="-575719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42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" name="Google Shape;26;p4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/>
          <p:nvPr/>
        </p:nvSpPr>
        <p:spPr>
          <a:xfrm>
            <a:off x="-74767" y="943067"/>
            <a:ext cx="84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9600" b="1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r="3175"/>
          <a:stretch/>
        </p:blipFill>
        <p:spPr>
          <a:xfrm>
            <a:off x="7676200" y="1510334"/>
            <a:ext cx="4515800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34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34" name="Google Shape;34;p5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40400" y="1805267"/>
            <a:ext cx="55964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2931"/>
          <a:stretch/>
        </p:blipFill>
        <p:spPr>
          <a:xfrm>
            <a:off x="6788700" y="1510334"/>
            <a:ext cx="5403299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20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6858533" y="301200"/>
            <a:ext cx="6255600" cy="62556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6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44" name="Google Shape;44;p6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54520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140400" y="2236000"/>
            <a:ext cx="5452000" cy="36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4947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" name="Google Shape;53;p7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54" name="Google Shape;54;p7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140367" y="1805267"/>
            <a:ext cx="30008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4561973" y="1805267"/>
            <a:ext cx="30008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l="1587" r="1587"/>
          <a:stretch/>
        </p:blipFill>
        <p:spPr>
          <a:xfrm>
            <a:off x="7676200" y="1510334"/>
            <a:ext cx="4515800" cy="4674463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2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6F940C-E103-4AEE-B67C-A660E3FF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2C9A57-D023-40DE-9332-72467A18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73AC10-A7A8-4555-A654-EB120FEB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D4C9A3-0092-4116-8FFE-1AF29623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ED229D-ABF3-4234-AB89-AE0AB4CE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44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" name="Google Shape;65;p8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66" name="Google Shape;66;p8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1140400" y="1805267"/>
            <a:ext cx="21420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3507481" y="1805267"/>
            <a:ext cx="21420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5874563" y="1805267"/>
            <a:ext cx="2142000" cy="4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2">
            <a:alphaModFix/>
          </a:blip>
          <a:srcRect r="3660"/>
          <a:stretch/>
        </p:blipFill>
        <p:spPr>
          <a:xfrm>
            <a:off x="8219034" y="1510334"/>
            <a:ext cx="3972967" cy="4674468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746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 rot="10800000">
            <a:off x="-149557" y="8792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9"/>
          <p:cNvGrpSpPr/>
          <p:nvPr/>
        </p:nvGrpSpPr>
        <p:grpSpPr>
          <a:xfrm>
            <a:off x="194412" y="1159882"/>
            <a:ext cx="310032" cy="437693"/>
            <a:chOff x="7938657" y="1397104"/>
            <a:chExt cx="323850" cy="457200"/>
          </a:xfrm>
        </p:grpSpPr>
        <p:sp>
          <p:nvSpPr>
            <p:cNvPr id="79" name="Google Shape;79;p9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2">
            <a:alphaModFix/>
          </a:blip>
          <a:srcRect r="1351"/>
          <a:stretch/>
        </p:blipFill>
        <p:spPr>
          <a:xfrm>
            <a:off x="6997167" y="1510333"/>
            <a:ext cx="5194835" cy="4674467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568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0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0"/>
          <p:cNvSpPr/>
          <p:nvPr/>
        </p:nvSpPr>
        <p:spPr>
          <a:xfrm rot="10800000">
            <a:off x="-149557" y="5503367"/>
            <a:ext cx="999200" cy="9992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</a:t>
            </a:r>
            <a:endParaRPr sz="2400"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1140400" y="5816217"/>
            <a:ext cx="9911200" cy="3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90" name="Google Shape;90;p10"/>
          <p:cNvGrpSpPr/>
          <p:nvPr/>
        </p:nvGrpSpPr>
        <p:grpSpPr>
          <a:xfrm>
            <a:off x="194412" y="5783982"/>
            <a:ext cx="310032" cy="437693"/>
            <a:chOff x="7938657" y="1397104"/>
            <a:chExt cx="323850" cy="457200"/>
          </a:xfrm>
        </p:grpSpPr>
        <p:sp>
          <p:nvSpPr>
            <p:cNvPr id="91" name="Google Shape;91;p10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401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0607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7869089" y="989733"/>
            <a:ext cx="5078800" cy="50788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2"/>
          <p:cNvSpPr/>
          <p:nvPr/>
        </p:nvSpPr>
        <p:spPr>
          <a:xfrm>
            <a:off x="10219133" y="408500"/>
            <a:ext cx="2316000" cy="2316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7076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-9703" y="-33"/>
            <a:ext cx="12206012" cy="6863016"/>
            <a:chOff x="2415126" y="2459954"/>
            <a:chExt cx="3373193" cy="1897678"/>
          </a:xfrm>
        </p:grpSpPr>
        <p:sp>
          <p:nvSpPr>
            <p:cNvPr id="103" name="Google Shape;103;p13"/>
            <p:cNvSpPr/>
            <p:nvPr/>
          </p:nvSpPr>
          <p:spPr>
            <a:xfrm>
              <a:off x="2415126" y="2459954"/>
              <a:ext cx="1233400" cy="1897678"/>
            </a:xfrm>
            <a:custGeom>
              <a:avLst/>
              <a:gdLst/>
              <a:ahLst/>
              <a:cxnLst/>
              <a:rect l="l" t="t" r="r" b="b"/>
              <a:pathLst>
                <a:path w="1233400" h="1897678" extrusionOk="0">
                  <a:moveTo>
                    <a:pt x="636027" y="948839"/>
                  </a:moveTo>
                  <a:cubicBezTo>
                    <a:pt x="636027" y="530634"/>
                    <a:pt x="880128" y="169454"/>
                    <a:pt x="1233609" y="0"/>
                  </a:cubicBezTo>
                  <a:lnTo>
                    <a:pt x="0" y="0"/>
                  </a:lnTo>
                  <a:lnTo>
                    <a:pt x="0" y="1897679"/>
                  </a:lnTo>
                  <a:lnTo>
                    <a:pt x="1233609" y="1897679"/>
                  </a:lnTo>
                  <a:cubicBezTo>
                    <a:pt x="880128" y="1728225"/>
                    <a:pt x="636027" y="1367045"/>
                    <a:pt x="636027" y="948839"/>
                  </a:cubicBezTo>
                  <a:close/>
                </a:path>
              </a:pathLst>
            </a:custGeom>
            <a:solidFill>
              <a:srgbClr val="FFFFFF">
                <a:alpha val="68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556676" y="2459954"/>
              <a:ext cx="1231643" cy="1897678"/>
            </a:xfrm>
            <a:custGeom>
              <a:avLst/>
              <a:gdLst/>
              <a:ahLst/>
              <a:cxnLst/>
              <a:rect l="l" t="t" r="r" b="b"/>
              <a:pathLst>
                <a:path w="1231643" h="1897678" extrusionOk="0">
                  <a:moveTo>
                    <a:pt x="0" y="0"/>
                  </a:moveTo>
                  <a:cubicBezTo>
                    <a:pt x="353481" y="169454"/>
                    <a:pt x="597582" y="530634"/>
                    <a:pt x="597582" y="948839"/>
                  </a:cubicBezTo>
                  <a:cubicBezTo>
                    <a:pt x="597582" y="1367045"/>
                    <a:pt x="353481" y="1728225"/>
                    <a:pt x="0" y="1897679"/>
                  </a:cubicBezTo>
                  <a:lnTo>
                    <a:pt x="1231852" y="1897679"/>
                  </a:lnTo>
                  <a:lnTo>
                    <a:pt x="1231852" y="0"/>
                  </a:lnTo>
                  <a:close/>
                </a:path>
              </a:pathLst>
            </a:custGeom>
            <a:solidFill>
              <a:srgbClr val="FFFFFF">
                <a:alpha val="68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473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E0BD4-DC0F-4D07-9586-37BBFB76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56E2E9-76D5-46D7-8ED3-0BD1BB3F0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9CD543-8171-4932-BCE7-0D9F327A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3F9EFA-CD12-4C23-BA8C-0FB778B4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696FF0-DB16-4BBA-8EFE-7394BC5E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5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8E347E-D530-414A-A35E-6F9E7FB6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FA7DD9-7562-4DCC-83A7-9A32F4768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343673-C458-426F-9CD2-BDD451A83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63FA9F-878C-4949-8A47-B9C5D591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40A583-7548-4EDA-B80E-35CAD701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395CA7-369E-466E-8757-320550B9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2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CE80F6-3EA8-4AD2-8545-7F2394A4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58D656-5D72-42C9-81BC-CABBE3A6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D8EA2A7-E0F0-44AE-9D67-D5B4BF4CC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D289152-6762-4570-9D4B-1E14470D7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F7AD665-9042-496F-BB3C-F5813120D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3E19AB8-731C-4775-AC71-9061DB0A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C3E4A32-3A37-48D3-AE58-D87139C9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348B664-4F8A-41D4-B20C-16FCBA29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43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E8C909-05E4-47A0-AC62-5D1DF530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92DAB71-6897-4F5B-99AA-9F12A7A2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D6106D-396A-40CE-8F21-97D3B22B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4E7ADC1-00CD-419C-86B7-0E075DF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64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45861CD-A257-41EC-9581-72C8016F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5782342-F37E-4690-B92F-FCA204ED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093333-5600-4648-900E-D18609E5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18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AB3A18-FDEF-4CB4-9636-9BDC315B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70442A-C8AE-4BA2-8976-EA07288A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59E03B2-8E81-4593-B66A-EF6EF318E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7650D0-3D47-490C-8D15-1DA937D2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9DA9F02-FEFC-47E3-A2F0-8D5B8D1D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71026C-990D-4EFA-8D03-8D76340B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01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68E6EA-7A82-47AF-85F2-DAFF628D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C228E5-C59A-4FC4-A4B4-3A0F6BB1F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D9D1799-1F68-4623-BF17-2C831201C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360B2D-1650-49CA-B146-23A8F105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9B56F14-8F7B-4AA1-8CEC-0F0243B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0707E6-C90B-4BBD-AF47-29DC2959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5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39CFAF6-95FA-48D8-88DF-FFE14617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7D17D8E-0A2B-4A69-8430-F7C08938D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33D17E-22C0-46E8-91F4-0B91C8B69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D576-8326-4448-A45D-C6D5698DAE5E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286381-1E5A-4F0E-B0FF-59F430900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1BEEC2-4578-4135-AA6D-8724DB903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547D-F56D-4FF4-B187-20D20B415E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75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1805264"/>
            <a:ext cx="64588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733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6693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1467204" y="3625612"/>
            <a:ext cx="6367200" cy="46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tr-TR" sz="2000" dirty="0">
                <a:solidFill>
                  <a:srgbClr val="00B0DA"/>
                </a:solidFill>
                <a:latin typeface="News Cycle"/>
              </a:rPr>
              <a:t>GÜZİN AYKAL</a:t>
            </a:r>
          </a:p>
          <a:p>
            <a:pPr algn="ctr"/>
            <a:r>
              <a:rPr lang="tr-TR" sz="2000" dirty="0">
                <a:solidFill>
                  <a:srgbClr val="00B0DA"/>
                </a:solidFill>
                <a:latin typeface="News Cycle"/>
              </a:rPr>
              <a:t>TBD-BD PREANALİTİK EVRE SEMPOZYUMU </a:t>
            </a:r>
          </a:p>
          <a:p>
            <a:pPr algn="ctr"/>
            <a:r>
              <a:rPr lang="tr-TR" sz="2000" dirty="0">
                <a:solidFill>
                  <a:srgbClr val="00B0DA"/>
                </a:solidFill>
                <a:latin typeface="News Cycle"/>
              </a:rPr>
              <a:t>23 ŞUBAT 2022, ANKARA</a:t>
            </a:r>
          </a:p>
          <a:p>
            <a:pPr marL="0" indent="0"/>
            <a:endParaRPr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A5D8FB6-7005-4DB4-BF9E-5F2FA7174CB1}"/>
              </a:ext>
            </a:extLst>
          </p:cNvPr>
          <p:cNvSpPr txBox="1"/>
          <p:nvPr/>
        </p:nvSpPr>
        <p:spPr>
          <a:xfrm>
            <a:off x="503852" y="1212979"/>
            <a:ext cx="9275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374C1"/>
                </a:solidFill>
                <a:latin typeface="News Cycle"/>
              </a:rPr>
              <a:t>TBD </a:t>
            </a:r>
            <a:r>
              <a:rPr lang="tr-TR" sz="3200" b="1" dirty="0" err="1">
                <a:solidFill>
                  <a:srgbClr val="0374C1"/>
                </a:solidFill>
                <a:latin typeface="News Cycle"/>
              </a:rPr>
              <a:t>Preanalitik</a:t>
            </a:r>
            <a:r>
              <a:rPr lang="tr-TR" sz="3200" b="1" dirty="0">
                <a:solidFill>
                  <a:srgbClr val="0374C1"/>
                </a:solidFill>
                <a:latin typeface="News Cycle"/>
              </a:rPr>
              <a:t> Evre Çalışma Grubu </a:t>
            </a:r>
            <a:br>
              <a:rPr lang="tr-TR" sz="3200" b="1" dirty="0">
                <a:solidFill>
                  <a:srgbClr val="0374C1"/>
                </a:solidFill>
                <a:latin typeface="News Cycle"/>
              </a:rPr>
            </a:br>
            <a:r>
              <a:rPr lang="tr-TR" sz="3200" b="1" i="0" dirty="0" err="1">
                <a:solidFill>
                  <a:srgbClr val="0374C1"/>
                </a:solidFill>
                <a:effectLst/>
                <a:latin typeface="News Cycle"/>
              </a:rPr>
              <a:t>Preanalitik</a:t>
            </a:r>
            <a:r>
              <a:rPr lang="tr-TR" sz="3200" b="1" i="0" dirty="0">
                <a:solidFill>
                  <a:srgbClr val="0374C1"/>
                </a:solidFill>
                <a:effectLst/>
                <a:latin typeface="News Cycle"/>
              </a:rPr>
              <a:t> Evre </a:t>
            </a:r>
            <a:r>
              <a:rPr lang="tr-TR" sz="3200" b="1" dirty="0" err="1">
                <a:solidFill>
                  <a:srgbClr val="0374C1"/>
                </a:solidFill>
                <a:latin typeface="News Cycle"/>
              </a:rPr>
              <a:t>K</a:t>
            </a:r>
            <a:r>
              <a:rPr lang="tr-TR" sz="3200" b="1" i="0" dirty="0" err="1">
                <a:solidFill>
                  <a:srgbClr val="0374C1"/>
                </a:solidFill>
                <a:effectLst/>
                <a:latin typeface="News Cycle"/>
              </a:rPr>
              <a:t>linisyen</a:t>
            </a:r>
            <a:r>
              <a:rPr lang="tr-TR" sz="3200" b="1" i="0" dirty="0">
                <a:solidFill>
                  <a:srgbClr val="0374C1"/>
                </a:solidFill>
                <a:effectLst/>
                <a:latin typeface="News Cycle"/>
              </a:rPr>
              <a:t> Farkındalık </a:t>
            </a:r>
            <a:r>
              <a:rPr lang="tr-TR" sz="3200" b="1" dirty="0">
                <a:solidFill>
                  <a:srgbClr val="0374C1"/>
                </a:solidFill>
                <a:latin typeface="News Cycle"/>
              </a:rPr>
              <a:t>A</a:t>
            </a:r>
            <a:r>
              <a:rPr lang="tr-TR" sz="3200" b="1" i="0" dirty="0">
                <a:solidFill>
                  <a:srgbClr val="0374C1"/>
                </a:solidFill>
                <a:effectLst/>
                <a:latin typeface="News Cycle"/>
              </a:rPr>
              <a:t>nketi </a:t>
            </a:r>
            <a:r>
              <a:rPr lang="tr-TR" sz="3200" b="1" dirty="0">
                <a:solidFill>
                  <a:srgbClr val="0374C1"/>
                </a:solidFill>
                <a:latin typeface="News Cycle"/>
              </a:rPr>
              <a:t>S</a:t>
            </a:r>
            <a:r>
              <a:rPr lang="tr-TR" sz="3200" b="1" i="0" dirty="0">
                <a:solidFill>
                  <a:srgbClr val="0374C1"/>
                </a:solidFill>
                <a:effectLst/>
                <a:latin typeface="News Cycle"/>
              </a:rPr>
              <a:t>onuçları</a:t>
            </a:r>
            <a:endParaRPr lang="tr-TR" sz="3200" b="1" dirty="0">
              <a:latin typeface="News Cyc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3E8B9D2-36DA-4045-ADA9-861650EB68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7" t="1663" r="1238" b="2348"/>
          <a:stretch/>
        </p:blipFill>
        <p:spPr>
          <a:xfrm>
            <a:off x="1390261" y="1091682"/>
            <a:ext cx="6885992" cy="42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1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67CD94A-A121-4B43-912A-3BF32572A21D}"/>
              </a:ext>
            </a:extLst>
          </p:cNvPr>
          <p:cNvSpPr/>
          <p:nvPr/>
        </p:nvSpPr>
        <p:spPr>
          <a:xfrm>
            <a:off x="-471938" y="438540"/>
            <a:ext cx="2039481" cy="19034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3BC5957-D833-430B-AF85-6ECFCACA3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Google Shape;964;p49">
            <a:extLst>
              <a:ext uri="{FF2B5EF4-FFF2-40B4-BE49-F238E27FC236}">
                <a16:creationId xmlns:a16="http://schemas.microsoft.com/office/drawing/2014/main" id="{B3C82874-8C11-4937-A0AE-1C4B2C752204}"/>
              </a:ext>
            </a:extLst>
          </p:cNvPr>
          <p:cNvSpPr/>
          <p:nvPr/>
        </p:nvSpPr>
        <p:spPr>
          <a:xfrm>
            <a:off x="298564" y="1072889"/>
            <a:ext cx="710612" cy="617912"/>
          </a:xfrm>
          <a:custGeom>
            <a:avLst/>
            <a:gdLst/>
            <a:ahLst/>
            <a:cxnLst/>
            <a:rect l="l" t="t" r="r" b="b"/>
            <a:pathLst>
              <a:path w="456019" h="457200" extrusionOk="0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544ACF-AADD-4D9C-8196-622840F0D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" t="797" r="1369" b="2910"/>
          <a:stretch/>
        </p:blipFill>
        <p:spPr>
          <a:xfrm>
            <a:off x="1716832" y="942392"/>
            <a:ext cx="7203234" cy="450668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0379E40-CF08-42D4-BFEB-4D8BDECC6061}"/>
              </a:ext>
            </a:extLst>
          </p:cNvPr>
          <p:cNvSpPr txBox="1"/>
          <p:nvPr/>
        </p:nvSpPr>
        <p:spPr>
          <a:xfrm>
            <a:off x="1009176" y="5999556"/>
            <a:ext cx="7558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Enfeksiyon hastalıkları bölümünde13(7 asistan) katılımcıdan 7 tanesi eğitim almadım(5 tanesi asistan)</a:t>
            </a:r>
          </a:p>
        </p:txBody>
      </p:sp>
    </p:spTree>
    <p:extLst>
      <p:ext uri="{BB962C8B-B14F-4D97-AF65-F5344CB8AC3E}">
        <p14:creationId xmlns:p14="http://schemas.microsoft.com/office/powerpoint/2010/main" val="176348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719BAE7-EA20-477E-A5FC-ECC558D68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22" t="28689" r="21004" b="55659"/>
          <a:stretch/>
        </p:blipFill>
        <p:spPr bwMode="auto">
          <a:xfrm>
            <a:off x="9812571" y="1664537"/>
            <a:ext cx="1077210" cy="142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87D1A77-D307-4884-B687-AED8DA511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1" y="2029407"/>
            <a:ext cx="8986150" cy="3778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43B7A5F-37F9-4220-A279-D48041F6062F}"/>
              </a:ext>
            </a:extLst>
          </p:cNvPr>
          <p:cNvSpPr txBox="1"/>
          <p:nvPr/>
        </p:nvSpPr>
        <p:spPr>
          <a:xfrm>
            <a:off x="1026367" y="1079762"/>
            <a:ext cx="280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00B0DA"/>
                </a:solidFill>
                <a:latin typeface="News Cycle"/>
              </a:rPr>
              <a:t>Anket soruları 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8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209" name="Google Shape;209;p25"/>
          <p:cNvSpPr/>
          <p:nvPr/>
        </p:nvSpPr>
        <p:spPr>
          <a:xfrm rot="10800000">
            <a:off x="2086064" y="2551833"/>
            <a:ext cx="600800" cy="600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763DC3-84E4-42BA-9DC7-74BEE2045C52}"/>
              </a:ext>
            </a:extLst>
          </p:cNvPr>
          <p:cNvSpPr/>
          <p:nvPr/>
        </p:nvSpPr>
        <p:spPr>
          <a:xfrm>
            <a:off x="7076584" y="3152634"/>
            <a:ext cx="2208203" cy="1600200"/>
          </a:xfrm>
          <a:prstGeom prst="ellipse">
            <a:avLst/>
          </a:prstGeom>
          <a:solidFill>
            <a:srgbClr val="00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378684-8CEA-4A11-BC49-9668FFE03576}"/>
              </a:ext>
            </a:extLst>
          </p:cNvPr>
          <p:cNvSpPr/>
          <p:nvPr/>
        </p:nvSpPr>
        <p:spPr>
          <a:xfrm>
            <a:off x="6932645" y="4208867"/>
            <a:ext cx="2743200" cy="2303900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6F2087A-F837-44C8-AB3B-AF5DB328F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9" y="2063285"/>
            <a:ext cx="8986150" cy="377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9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9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CC0EFC-4EEF-46E7-99DD-DE15277324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" b="5403"/>
          <a:stretch/>
        </p:blipFill>
        <p:spPr bwMode="auto">
          <a:xfrm>
            <a:off x="132081" y="2212807"/>
            <a:ext cx="8158480" cy="341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41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10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B2FDCC-DCFE-4EF8-89F5-9121D578C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3" y="2035110"/>
            <a:ext cx="8304027" cy="376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17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11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209" name="Google Shape;209;p25"/>
          <p:cNvSpPr/>
          <p:nvPr/>
        </p:nvSpPr>
        <p:spPr>
          <a:xfrm rot="10800000">
            <a:off x="2086064" y="2551833"/>
            <a:ext cx="600800" cy="600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763DC3-84E4-42BA-9DC7-74BEE2045C52}"/>
              </a:ext>
            </a:extLst>
          </p:cNvPr>
          <p:cNvSpPr/>
          <p:nvPr/>
        </p:nvSpPr>
        <p:spPr>
          <a:xfrm>
            <a:off x="7076584" y="3152634"/>
            <a:ext cx="2208203" cy="1600200"/>
          </a:xfrm>
          <a:prstGeom prst="ellipse">
            <a:avLst/>
          </a:prstGeom>
          <a:solidFill>
            <a:srgbClr val="00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378684-8CEA-4A11-BC49-9668FFE03576}"/>
              </a:ext>
            </a:extLst>
          </p:cNvPr>
          <p:cNvSpPr/>
          <p:nvPr/>
        </p:nvSpPr>
        <p:spPr>
          <a:xfrm>
            <a:off x="6932645" y="4208867"/>
            <a:ext cx="2743200" cy="2303900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550E6F8-95EF-4CA4-AA93-F09C9D9C84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" b="2886"/>
          <a:stretch/>
        </p:blipFill>
        <p:spPr bwMode="auto">
          <a:xfrm>
            <a:off x="621623" y="2417390"/>
            <a:ext cx="8223797" cy="3479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99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</a:rPr>
              <a:t>Anket soruları 12</a:t>
            </a:r>
            <a:endParaRPr dirty="0">
              <a:solidFill>
                <a:srgbClr val="00B0DA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719BAE7-EA20-477E-A5FC-ECC558D68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22" t="28689" r="21004" b="55659"/>
          <a:stretch/>
        </p:blipFill>
        <p:spPr bwMode="auto">
          <a:xfrm>
            <a:off x="9812571" y="1664537"/>
            <a:ext cx="1077210" cy="142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F5E1EE3-C3EC-4979-812F-4BF74596A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6" y="2235858"/>
            <a:ext cx="8425854" cy="354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31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13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9B71EA-814E-4BB6-B12F-18F80BA2D06E}"/>
              </a:ext>
            </a:extLst>
          </p:cNvPr>
          <p:cNvSpPr/>
          <p:nvPr/>
        </p:nvSpPr>
        <p:spPr>
          <a:xfrm>
            <a:off x="6960637" y="2985796"/>
            <a:ext cx="2388636" cy="18101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D176A8-E6B1-456D-8FA0-602CC40EA9D9}"/>
              </a:ext>
            </a:extLst>
          </p:cNvPr>
          <p:cNvSpPr/>
          <p:nvPr/>
        </p:nvSpPr>
        <p:spPr>
          <a:xfrm>
            <a:off x="6438121" y="4161452"/>
            <a:ext cx="3505079" cy="2696547"/>
          </a:xfrm>
          <a:prstGeom prst="ellipse">
            <a:avLst/>
          </a:prstGeom>
          <a:solidFill>
            <a:srgbClr val="D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9A4479D-A7BB-41F6-B592-675072710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5" y="2317968"/>
            <a:ext cx="7567438" cy="3435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54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14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49E27E7-E666-4376-9E29-8BD8F83A0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5" y="2196180"/>
            <a:ext cx="7399487" cy="335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5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>
            <a:spLocks noGrp="1"/>
          </p:cNvSpPr>
          <p:nvPr>
            <p:ph type="body" idx="4294967295"/>
          </p:nvPr>
        </p:nvSpPr>
        <p:spPr>
          <a:xfrm>
            <a:off x="615821" y="498100"/>
            <a:ext cx="7231224" cy="4605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76200" indent="0">
              <a:buNone/>
            </a:pPr>
            <a:r>
              <a:rPr lang="tr-TR" sz="2000" dirty="0">
                <a:solidFill>
                  <a:schemeClr val="bg1"/>
                </a:solidFill>
              </a:rPr>
              <a:t>Anketin amacı</a:t>
            </a:r>
          </a:p>
          <a:p>
            <a:pPr marL="76200" indent="0">
              <a:buNone/>
            </a:pPr>
            <a:endParaRPr lang="tr-TR" sz="2000" dirty="0">
              <a:solidFill>
                <a:schemeClr val="bg1"/>
              </a:solidFill>
            </a:endParaRPr>
          </a:p>
          <a:p>
            <a:endParaRPr lang="tr-T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Büyük kısmı laboratuvar dışında gelişen </a:t>
            </a:r>
            <a:r>
              <a:rPr lang="tr-TR" sz="2000" dirty="0" err="1">
                <a:solidFill>
                  <a:schemeClr val="bg1"/>
                </a:solidFill>
              </a:rPr>
              <a:t>preanalitik</a:t>
            </a:r>
            <a:r>
              <a:rPr lang="tr-TR" sz="2000" dirty="0">
                <a:solidFill>
                  <a:schemeClr val="bg1"/>
                </a:solidFill>
              </a:rPr>
              <a:t> dönem ve akılcı laboratuvar uygulamaları  ile ilgili olarak ülkemiz hekimlerinin farkındalıklarını görmek ve farkındalık oluşturmak. 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tr-TR" sz="2000" dirty="0">
                <a:solidFill>
                  <a:schemeClr val="bg1"/>
                </a:solidFill>
              </a:rPr>
              <a:t>Konu ile ilgili olarak yapılacak gelecek çalışma ve uygulamalar için yol gösterici verilere ulaşmak.</a:t>
            </a:r>
          </a:p>
        </p:txBody>
      </p:sp>
      <p:sp>
        <p:nvSpPr>
          <p:cNvPr id="336" name="Google Shape;336;p33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15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B5F332-F22D-4855-ADAE-E20B44660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8" y="1917441"/>
            <a:ext cx="8201621" cy="3722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4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16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209" name="Google Shape;209;p25"/>
          <p:cNvSpPr/>
          <p:nvPr/>
        </p:nvSpPr>
        <p:spPr>
          <a:xfrm rot="10800000">
            <a:off x="2086064" y="2551833"/>
            <a:ext cx="600800" cy="600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763DC3-84E4-42BA-9DC7-74BEE2045C52}"/>
              </a:ext>
            </a:extLst>
          </p:cNvPr>
          <p:cNvSpPr/>
          <p:nvPr/>
        </p:nvSpPr>
        <p:spPr>
          <a:xfrm>
            <a:off x="7076584" y="3152634"/>
            <a:ext cx="2208203" cy="1600200"/>
          </a:xfrm>
          <a:prstGeom prst="ellipse">
            <a:avLst/>
          </a:prstGeom>
          <a:solidFill>
            <a:srgbClr val="00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378684-8CEA-4A11-BC49-9668FFE03576}"/>
              </a:ext>
            </a:extLst>
          </p:cNvPr>
          <p:cNvSpPr/>
          <p:nvPr/>
        </p:nvSpPr>
        <p:spPr>
          <a:xfrm>
            <a:off x="6932645" y="4208867"/>
            <a:ext cx="2743200" cy="2303900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119F5D7-1709-4BDA-A91D-93E51BEB0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3" y="2086829"/>
            <a:ext cx="8750285" cy="3971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14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17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185" name="Google Shape;185;p22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C9FC3D7-F9A5-4E3F-A37D-A5642389E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8467"/>
            <a:ext cx="7473820" cy="339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67CD94A-A121-4B43-912A-3BF32572A21D}"/>
              </a:ext>
            </a:extLst>
          </p:cNvPr>
          <p:cNvSpPr/>
          <p:nvPr/>
        </p:nvSpPr>
        <p:spPr>
          <a:xfrm>
            <a:off x="-530290" y="7379"/>
            <a:ext cx="1721498" cy="15582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3BC5957-D833-430B-AF85-6ECFCACA3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3" name="Google Shape;964;p49">
            <a:extLst>
              <a:ext uri="{FF2B5EF4-FFF2-40B4-BE49-F238E27FC236}">
                <a16:creationId xmlns:a16="http://schemas.microsoft.com/office/drawing/2014/main" id="{B3C82874-8C11-4937-A0AE-1C4B2C752204}"/>
              </a:ext>
            </a:extLst>
          </p:cNvPr>
          <p:cNvSpPr/>
          <p:nvPr/>
        </p:nvSpPr>
        <p:spPr>
          <a:xfrm>
            <a:off x="92528" y="579261"/>
            <a:ext cx="475861" cy="414448"/>
          </a:xfrm>
          <a:custGeom>
            <a:avLst/>
            <a:gdLst/>
            <a:ahLst/>
            <a:cxnLst/>
            <a:rect l="l" t="t" r="r" b="b"/>
            <a:pathLst>
              <a:path w="456019" h="457200" extrusionOk="0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F9AEDD-5FF9-483E-ACB2-867CC92F0F68}"/>
              </a:ext>
            </a:extLst>
          </p:cNvPr>
          <p:cNvSpPr txBox="1"/>
          <p:nvPr/>
        </p:nvSpPr>
        <p:spPr>
          <a:xfrm>
            <a:off x="1891782" y="94529"/>
            <a:ext cx="634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00B0DA"/>
                </a:solidFill>
              </a:rPr>
              <a:t>Bir önceki soruda kısmen işaretlediyseniz testleri belirtiniz</a:t>
            </a:r>
            <a:endParaRPr lang="tr-TR" b="1" dirty="0">
              <a:solidFill>
                <a:srgbClr val="00B0DA"/>
              </a:solidFill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A484BC56-A62E-41C3-944E-015A046DF3EC}"/>
              </a:ext>
            </a:extLst>
          </p:cNvPr>
          <p:cNvSpPr txBox="1">
            <a:spLocks/>
          </p:cNvSpPr>
          <p:nvPr/>
        </p:nvSpPr>
        <p:spPr>
          <a:xfrm>
            <a:off x="1586203" y="486167"/>
            <a:ext cx="9414589" cy="64258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 hekim</a:t>
            </a:r>
            <a:br>
              <a:rPr lang="tr-T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tanesi 0-5 yıl, 6 tanesi 6-10 yıl, 4 tanesi 11-15 yıl,  2 tanesi 16-20 yıl, 1 tanesi 21-25 yıl, 5 tanesi 26-30 yıl, 2 tanesi 31 yıl üzeri </a:t>
            </a:r>
            <a:br>
              <a:rPr lang="tr-T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1400" kern="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864838A-752C-4C21-80B4-13D218984DF3}"/>
              </a:ext>
            </a:extLst>
          </p:cNvPr>
          <p:cNvSpPr txBox="1"/>
          <p:nvPr/>
        </p:nvSpPr>
        <p:spPr>
          <a:xfrm>
            <a:off x="254633" y="1128748"/>
            <a:ext cx="6223519" cy="565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Aile hekimliği asistanı: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fonksiyon testleri, dm testleri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Pratisyen hekim: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Lipid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testleri,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 asistanı: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Glukoz,acth,kortizol,ilaç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düzeyi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Aile hekimliği asistanı: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haptoglobin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t3, t4,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Pratisyen hekim: Diyabet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Psikiyatri asistanı: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trigliserid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Pratisyen hekim: AKŞ,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tiroid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fonksiyon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Psikiyatri asistanı: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Prolaktin</a:t>
            </a:r>
            <a:endParaRPr lang="tr-TR" sz="1100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FTR Asistanı: Kan şekeri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 tıp asistanı: İlaç düzeyi, açlık kan şekeri, hormon profili, idrar proteini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Aile hekimliği asistanı: Açlık-tokluk şeker,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ferritin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demir bağlama, LH, FSH,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aldosteron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Kortizol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vma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ınr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 tıp asistanı: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Tit-Bft-Kcft-Glukoz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 asistanı: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İnsulin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Hormonlar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 asistanı: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tft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yükleme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 cerrahi asistanı: Lipit testleri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İç hastalıkları asistanı: Açlık tokluk kan şekeri insülin hormonlar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lipidler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İç hastalıkları asistanı: Açlık tokluk kan şekeri, hormon tetkikleri , dinamik testler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Aile hekimi: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Pratisyen hekim: Glikoz, TSH, T4 ,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Lipid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Pratisyen hekim: AKŞ-TKŞ- TSH-ESTRİODİOL,FSH,LH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5D17A75-84AD-4B77-BB54-0C4D35737661}"/>
              </a:ext>
            </a:extLst>
          </p:cNvPr>
          <p:cNvSpPr txBox="1"/>
          <p:nvPr/>
        </p:nvSpPr>
        <p:spPr>
          <a:xfrm>
            <a:off x="5892183" y="1339819"/>
            <a:ext cx="547250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Nükleer tıp uzmanı</a:t>
            </a:r>
            <a:r>
              <a:rPr lang="tr-TR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T3, T4, TSH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İç hastalıkları uzmanı</a:t>
            </a:r>
            <a:r>
              <a:rPr lang="tr-TR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Tft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fsh,lh,e2,kan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lipit düzeyleri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Dermatoloji uzmanı: 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Hormon testleri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kollesterol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TG ve glikoz testi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Üroloji uzmanı: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Glukoz,lipid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profili vb.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Kadın doğum uzmanı: 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gr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ogtt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lipid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profili, glukoz,hba1c,fsh ve e2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 uzmanı: 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Büyüme hormonu alım saati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Kadın doğum uzmanı</a:t>
            </a:r>
            <a:r>
              <a:rPr lang="tr-TR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Fsh,estradiol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Lh,prolaktin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progesteron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 tıp uzmanı: 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Kolesterol insülin açlık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gb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2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Nükleer tıp Öğretim üyesi/Eğitim görevlisi</a:t>
            </a:r>
            <a:r>
              <a:rPr lang="tr-T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T3,T4,TSH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 tıp Öğretim üyesi/Eğitim görevlisi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hastalarim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acil durumdaysa bu durumda istem yapar ama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degerlendirmemi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klinige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yaparim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Beyin ve sinir cerrahisi Öğretim üyesi/Eğitim görevlisi: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Tft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Kortizol</a:t>
            </a: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şeker ve hormon testleri için açlık şartını söylerim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32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513625" y="114981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18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29F77E1-7613-4408-A7AB-0A2B9DBFC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r="2229" b="8721"/>
          <a:stretch/>
        </p:blipFill>
        <p:spPr bwMode="auto">
          <a:xfrm>
            <a:off x="83975" y="852925"/>
            <a:ext cx="7525658" cy="325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2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67CD94A-A121-4B43-912A-3BF32572A21D}"/>
              </a:ext>
            </a:extLst>
          </p:cNvPr>
          <p:cNvSpPr/>
          <p:nvPr/>
        </p:nvSpPr>
        <p:spPr>
          <a:xfrm>
            <a:off x="-478194" y="861130"/>
            <a:ext cx="1721498" cy="15582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3BC5957-D833-430B-AF85-6ECFCACA3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3" name="Google Shape;964;p49">
            <a:extLst>
              <a:ext uri="{FF2B5EF4-FFF2-40B4-BE49-F238E27FC236}">
                <a16:creationId xmlns:a16="http://schemas.microsoft.com/office/drawing/2014/main" id="{B3C82874-8C11-4937-A0AE-1C4B2C752204}"/>
              </a:ext>
            </a:extLst>
          </p:cNvPr>
          <p:cNvSpPr/>
          <p:nvPr/>
        </p:nvSpPr>
        <p:spPr>
          <a:xfrm>
            <a:off x="242597" y="1433013"/>
            <a:ext cx="475861" cy="414448"/>
          </a:xfrm>
          <a:custGeom>
            <a:avLst/>
            <a:gdLst/>
            <a:ahLst/>
            <a:cxnLst/>
            <a:rect l="l" t="t" r="r" b="b"/>
            <a:pathLst>
              <a:path w="456019" h="457200" extrusionOk="0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978458B-09C7-4932-906A-ED3FF7BC9B01}"/>
              </a:ext>
            </a:extLst>
          </p:cNvPr>
          <p:cNvSpPr txBox="1"/>
          <p:nvPr/>
        </p:nvSpPr>
        <p:spPr>
          <a:xfrm>
            <a:off x="1863790" y="393109"/>
            <a:ext cx="634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00B0DA"/>
                </a:solidFill>
              </a:rPr>
              <a:t>Bir önceki soruda kısmen işaretlediyseniz testleri belirtiniz</a:t>
            </a:r>
            <a:endParaRPr lang="tr-TR" b="1" dirty="0">
              <a:solidFill>
                <a:srgbClr val="00B0DA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422DEEF-7294-400B-9DB9-F493487F347E}"/>
              </a:ext>
            </a:extLst>
          </p:cNvPr>
          <p:cNvSpPr txBox="1"/>
          <p:nvPr/>
        </p:nvSpPr>
        <p:spPr>
          <a:xfrm>
            <a:off x="1772818" y="1640236"/>
            <a:ext cx="10608906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FTR Asistanı: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şekeri ve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lipidler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Nöroloji uzmanı: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İdrar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toplama,kortizol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acth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Aile hekimi: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Akş,kolesterol,ggkt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Nöroloji uzmanı: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İdrar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toplama,kortizol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acth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Psikiyatri uzmanı: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Lityum,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valproik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asit,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karbamazepin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duzeyi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idrarda madde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metabolitlerinde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ilac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kullanim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veya madde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yküsü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 uzmanı: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İdrarda protein atılımı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 cerrahi asistanı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kortizol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saati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B0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Pratisyen hekim: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Beklenmedik sonuçlarda ve ara değerde ise sorgularım....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719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19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858A35F-A673-4067-B4CA-8A8EAE2BA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8" y="1978089"/>
            <a:ext cx="7769958" cy="3526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20</a:t>
            </a:r>
            <a:endParaRPr dirty="0">
              <a:latin typeface="News Cycle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16ECC35-9AA1-4305-9A24-5C9013F3A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4" b="4282"/>
          <a:stretch/>
        </p:blipFill>
        <p:spPr bwMode="auto">
          <a:xfrm>
            <a:off x="111968" y="1943781"/>
            <a:ext cx="6536722" cy="310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21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209" name="Google Shape;209;p25"/>
          <p:cNvSpPr/>
          <p:nvPr/>
        </p:nvSpPr>
        <p:spPr>
          <a:xfrm rot="10800000">
            <a:off x="2086064" y="2551833"/>
            <a:ext cx="600800" cy="600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763DC3-84E4-42BA-9DC7-74BEE2045C52}"/>
              </a:ext>
            </a:extLst>
          </p:cNvPr>
          <p:cNvSpPr/>
          <p:nvPr/>
        </p:nvSpPr>
        <p:spPr>
          <a:xfrm>
            <a:off x="7076584" y="3152634"/>
            <a:ext cx="2208203" cy="1600200"/>
          </a:xfrm>
          <a:prstGeom prst="ellipse">
            <a:avLst/>
          </a:prstGeom>
          <a:solidFill>
            <a:srgbClr val="00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378684-8CEA-4A11-BC49-9668FFE03576}"/>
              </a:ext>
            </a:extLst>
          </p:cNvPr>
          <p:cNvSpPr/>
          <p:nvPr/>
        </p:nvSpPr>
        <p:spPr>
          <a:xfrm>
            <a:off x="6932645" y="4208867"/>
            <a:ext cx="2743200" cy="2303900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BAA2CF3-DBCB-405C-AC2E-A380F4889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2" y="2209279"/>
            <a:ext cx="8291805" cy="3486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55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22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719BAE7-EA20-477E-A5FC-ECC558D68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22" t="28689" r="21004" b="55659"/>
          <a:stretch/>
        </p:blipFill>
        <p:spPr bwMode="auto">
          <a:xfrm>
            <a:off x="9812571" y="1664537"/>
            <a:ext cx="1077210" cy="142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7D85125-0780-4E5D-AC9A-2890A925F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" y="2214945"/>
            <a:ext cx="8991254" cy="3781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66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/>
          <p:nvPr/>
        </p:nvSpPr>
        <p:spPr>
          <a:xfrm rot="10800000">
            <a:off x="-350514" y="2091911"/>
            <a:ext cx="2375600" cy="23756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247;p28"/>
          <p:cNvSpPr/>
          <p:nvPr/>
        </p:nvSpPr>
        <p:spPr>
          <a:xfrm>
            <a:off x="347131" y="2860136"/>
            <a:ext cx="980311" cy="1138425"/>
          </a:xfrm>
          <a:custGeom>
            <a:avLst/>
            <a:gdLst/>
            <a:ahLst/>
            <a:cxnLst/>
            <a:rect l="l" t="t" r="r" b="b"/>
            <a:pathLst>
              <a:path w="393699" h="457199" extrusionOk="0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>
            <a:spLocks noGrp="1"/>
          </p:cNvSpPr>
          <p:nvPr>
            <p:ph type="ctrTitle" idx="4294967295"/>
          </p:nvPr>
        </p:nvSpPr>
        <p:spPr>
          <a:xfrm>
            <a:off x="2154000" y="3045372"/>
            <a:ext cx="78840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sz="2400" dirty="0">
                <a:latin typeface="News Cycle"/>
                <a:cs typeface="Calibri" panose="020F0502020204030204" pitchFamily="34" charset="0"/>
              </a:rPr>
              <a:t>27 soru</a:t>
            </a:r>
            <a:br>
              <a:rPr lang="tr-TR" sz="2400" dirty="0">
                <a:latin typeface="News Cycle"/>
                <a:cs typeface="Calibri" panose="020F0502020204030204" pitchFamily="34" charset="0"/>
              </a:rPr>
            </a:br>
            <a:r>
              <a:rPr lang="tr-TR" sz="2400" dirty="0">
                <a:latin typeface="News Cycle"/>
                <a:cs typeface="Calibri" panose="020F0502020204030204" pitchFamily="34" charset="0"/>
              </a:rPr>
              <a:t>Tarih aralığı: Aralık 2019-Şubat 2020</a:t>
            </a:r>
            <a:br>
              <a:rPr lang="tr-TR" sz="2400" dirty="0">
                <a:latin typeface="News Cycle"/>
                <a:cs typeface="Calibri" panose="020F0502020204030204" pitchFamily="34" charset="0"/>
              </a:rPr>
            </a:br>
            <a:r>
              <a:rPr lang="tr-TR" sz="2400" dirty="0">
                <a:latin typeface="News Cycle"/>
                <a:cs typeface="Calibri" panose="020F0502020204030204" pitchFamily="34" charset="0"/>
              </a:rPr>
              <a:t>Katılımcı sayısı:614</a:t>
            </a:r>
            <a:br>
              <a:rPr lang="tr-TR" sz="8800" dirty="0">
                <a:latin typeface="News Cycle"/>
              </a:rPr>
            </a:br>
            <a:endParaRPr sz="12800" dirty="0">
              <a:latin typeface="News Cycle"/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4294967295"/>
          </p:nvPr>
        </p:nvSpPr>
        <p:spPr>
          <a:xfrm>
            <a:off x="1754278" y="1072702"/>
            <a:ext cx="7884000" cy="6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Genel bilgiler</a:t>
            </a:r>
            <a:endParaRPr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80359" y="100145"/>
            <a:ext cx="8802800" cy="99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23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FAC9AA2-BB97-4B17-8632-D3D05F2CE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04" t="35943" r="10231" b="50853"/>
          <a:stretch/>
        </p:blipFill>
        <p:spPr bwMode="auto">
          <a:xfrm>
            <a:off x="10475247" y="2937281"/>
            <a:ext cx="1229320" cy="89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1750387-6E65-4637-92D1-F578D8FE2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 b="3720"/>
          <a:stretch/>
        </p:blipFill>
        <p:spPr bwMode="auto">
          <a:xfrm>
            <a:off x="102638" y="1099344"/>
            <a:ext cx="7160086" cy="3202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452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67CD94A-A121-4B43-912A-3BF32572A21D}"/>
              </a:ext>
            </a:extLst>
          </p:cNvPr>
          <p:cNvSpPr/>
          <p:nvPr/>
        </p:nvSpPr>
        <p:spPr>
          <a:xfrm>
            <a:off x="-98555" y="-174071"/>
            <a:ext cx="2656929" cy="25962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3BC5957-D833-430B-AF85-6ECFCACA3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sp>
        <p:nvSpPr>
          <p:cNvPr id="3" name="Google Shape;964;p49">
            <a:extLst>
              <a:ext uri="{FF2B5EF4-FFF2-40B4-BE49-F238E27FC236}">
                <a16:creationId xmlns:a16="http://schemas.microsoft.com/office/drawing/2014/main" id="{B3C82874-8C11-4937-A0AE-1C4B2C752204}"/>
              </a:ext>
            </a:extLst>
          </p:cNvPr>
          <p:cNvSpPr/>
          <p:nvPr/>
        </p:nvSpPr>
        <p:spPr>
          <a:xfrm>
            <a:off x="874604" y="667265"/>
            <a:ext cx="710612" cy="617912"/>
          </a:xfrm>
          <a:custGeom>
            <a:avLst/>
            <a:gdLst/>
            <a:ahLst/>
            <a:cxnLst/>
            <a:rect l="l" t="t" r="r" b="b"/>
            <a:pathLst>
              <a:path w="456019" h="457200" extrusionOk="0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E5BC45-E63D-4A49-A27D-53B7613E3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16" y="1418014"/>
            <a:ext cx="8860450" cy="40219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81AD048-8E66-4F2F-8C08-B62D10304B95}"/>
              </a:ext>
            </a:extLst>
          </p:cNvPr>
          <p:cNvSpPr txBox="1"/>
          <p:nvPr/>
        </p:nvSpPr>
        <p:spPr>
          <a:xfrm>
            <a:off x="2976467" y="539283"/>
            <a:ext cx="3017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00B0DA"/>
                </a:solidFill>
                <a:latin typeface="News Cycle"/>
                <a:cs typeface="Calibri" panose="020F0502020204030204" pitchFamily="34" charset="0"/>
              </a:rPr>
              <a:t>Anket soruları 24</a:t>
            </a:r>
          </a:p>
        </p:txBody>
      </p:sp>
    </p:spTree>
    <p:extLst>
      <p:ext uri="{BB962C8B-B14F-4D97-AF65-F5344CB8AC3E}">
        <p14:creationId xmlns:p14="http://schemas.microsoft.com/office/powerpoint/2010/main" val="315420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25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64F64B-3D8C-4685-B939-F6628A135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1845442"/>
            <a:ext cx="8518849" cy="386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011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5D575D4-8530-4EBF-BB1E-71F2A048F1B8}"/>
              </a:ext>
            </a:extLst>
          </p:cNvPr>
          <p:cNvSpPr/>
          <p:nvPr/>
        </p:nvSpPr>
        <p:spPr>
          <a:xfrm>
            <a:off x="7319282" y="-446244"/>
            <a:ext cx="3457575" cy="343978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11" name="Google Shape;311;p32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endParaRPr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87CF2E3-601D-4C9A-8A26-94D77456E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740180"/>
            <a:ext cx="8633196" cy="39188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64;p49">
            <a:extLst>
              <a:ext uri="{FF2B5EF4-FFF2-40B4-BE49-F238E27FC236}">
                <a16:creationId xmlns:a16="http://schemas.microsoft.com/office/drawing/2014/main" id="{0FE0215F-EAA2-4C0C-A85E-814EF327BEF7}"/>
              </a:ext>
            </a:extLst>
          </p:cNvPr>
          <p:cNvSpPr/>
          <p:nvPr/>
        </p:nvSpPr>
        <p:spPr>
          <a:xfrm>
            <a:off x="8692763" y="655736"/>
            <a:ext cx="710612" cy="617912"/>
          </a:xfrm>
          <a:custGeom>
            <a:avLst/>
            <a:gdLst/>
            <a:ahLst/>
            <a:cxnLst/>
            <a:rect l="l" t="t" r="r" b="b"/>
            <a:pathLst>
              <a:path w="456019" h="457200" extrusionOk="0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2455599-5DEA-4103-9121-2BD46B6D4ECD}"/>
              </a:ext>
            </a:extLst>
          </p:cNvPr>
          <p:cNvSpPr txBox="1"/>
          <p:nvPr/>
        </p:nvSpPr>
        <p:spPr>
          <a:xfrm>
            <a:off x="1595535" y="830424"/>
            <a:ext cx="360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00B0DA"/>
                </a:solidFill>
                <a:latin typeface="News Cycle"/>
                <a:cs typeface="Calibri" panose="020F0502020204030204" pitchFamily="34" charset="0"/>
              </a:rPr>
              <a:t>Anket soruları 26</a:t>
            </a:r>
            <a:endParaRPr lang="tr-TR" sz="3200" dirty="0">
              <a:latin typeface="News Cycle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solidFill>
                  <a:srgbClr val="00B0DA"/>
                </a:solidFill>
                <a:latin typeface="News Cycle"/>
              </a:rPr>
              <a:t>Anket soruları 27</a:t>
            </a:r>
            <a:endParaRPr dirty="0">
              <a:solidFill>
                <a:srgbClr val="00B0DA"/>
              </a:solidFill>
              <a:latin typeface="News Cycle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00954E-8B60-409A-8060-BDB2FA557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7" y="1994640"/>
            <a:ext cx="8062384" cy="3659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225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>
            <a:spLocks noGrp="1"/>
          </p:cNvSpPr>
          <p:nvPr>
            <p:ph type="body" idx="4294967295"/>
          </p:nvPr>
        </p:nvSpPr>
        <p:spPr>
          <a:xfrm>
            <a:off x="1112407" y="1151243"/>
            <a:ext cx="8815364" cy="586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1">
                    <a:lumMod val="95000"/>
                  </a:schemeClr>
                </a:solidFill>
              </a:rPr>
              <a:t>* </a:t>
            </a:r>
            <a:r>
              <a:rPr lang="tr-TR" sz="2000" dirty="0" err="1">
                <a:solidFill>
                  <a:schemeClr val="bg1">
                    <a:lumMod val="95000"/>
                  </a:schemeClr>
                </a:solidFill>
              </a:rPr>
              <a:t>Klinisyen</a:t>
            </a:r>
            <a:r>
              <a:rPr lang="tr-TR" sz="2000" dirty="0">
                <a:solidFill>
                  <a:schemeClr val="bg1">
                    <a:lumMod val="95000"/>
                  </a:schemeClr>
                </a:solidFill>
              </a:rPr>
              <a:t> hekimlerimizin </a:t>
            </a:r>
            <a:r>
              <a:rPr lang="tr-TR" sz="2000" dirty="0" err="1">
                <a:solidFill>
                  <a:schemeClr val="bg1">
                    <a:lumMod val="95000"/>
                  </a:schemeClr>
                </a:solidFill>
              </a:rPr>
              <a:t>preanalitik</a:t>
            </a:r>
            <a:r>
              <a:rPr lang="tr-TR" sz="2000" dirty="0">
                <a:solidFill>
                  <a:schemeClr val="bg1">
                    <a:lumMod val="95000"/>
                  </a:schemeClr>
                </a:solidFill>
              </a:rPr>
              <a:t> dönem hakkındaki farkındalıkları oldukça yüksek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tr-TR" sz="2000" dirty="0">
                <a:solidFill>
                  <a:schemeClr val="bg1">
                    <a:lumMod val="95000"/>
                  </a:schemeClr>
                </a:solidFill>
              </a:rPr>
              <a:t>* Anketimizde akılcı laboratuvar uygulamaları hakkında bilgi sahibi olan  200 (%33,2) hekim, bu konuda daha fazla çalışmaya ihtiyaç vardır.</a:t>
            </a:r>
          </a:p>
          <a:p>
            <a:endParaRPr lang="tr-TR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tr-TR" sz="2000" dirty="0">
                <a:solidFill>
                  <a:schemeClr val="bg1">
                    <a:lumMod val="95000"/>
                  </a:schemeClr>
                </a:solidFill>
              </a:rPr>
              <a:t>* Laboratuvar hatalarının %70’ini oluşturan </a:t>
            </a:r>
            <a:r>
              <a:rPr lang="tr-TR" sz="2000" dirty="0" err="1">
                <a:solidFill>
                  <a:schemeClr val="bg1">
                    <a:lumMod val="95000"/>
                  </a:schemeClr>
                </a:solidFill>
              </a:rPr>
              <a:t>preanalitik</a:t>
            </a:r>
            <a:r>
              <a:rPr lang="tr-TR" sz="2000" dirty="0">
                <a:solidFill>
                  <a:schemeClr val="bg1">
                    <a:lumMod val="95000"/>
                  </a:schemeClr>
                </a:solidFill>
              </a:rPr>
              <a:t> evre hataları ancak tüm paydaşların birlikte çalışması ile azaltılabilir. Genç hekimlerin konu ile ilgili farkındalıklarının yüksek olması ümit verici.</a:t>
            </a:r>
          </a:p>
          <a:p>
            <a:pPr marL="0" indent="0">
              <a:spcBef>
                <a:spcPts val="800"/>
              </a:spcBef>
              <a:buNone/>
            </a:pP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336" name="Google Shape;336;p33"/>
          <p:cNvSpPr txBox="1">
            <a:spLocks noGrp="1"/>
          </p:cNvSpPr>
          <p:nvPr>
            <p:ph type="sldNum" idx="12"/>
          </p:nvPr>
        </p:nvSpPr>
        <p:spPr>
          <a:xfrm>
            <a:off x="11471767" y="6307333"/>
            <a:ext cx="465600" cy="37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35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825ECC8-1F52-492E-84A2-35BD93523340}"/>
              </a:ext>
            </a:extLst>
          </p:cNvPr>
          <p:cNvSpPr txBox="1"/>
          <p:nvPr/>
        </p:nvSpPr>
        <p:spPr>
          <a:xfrm>
            <a:off x="2108718" y="1151243"/>
            <a:ext cx="398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>
                    <a:lumMod val="95000"/>
                  </a:schemeClr>
                </a:solidFill>
              </a:rPr>
              <a:t>Sonuçlar</a:t>
            </a:r>
          </a:p>
        </p:txBody>
      </p:sp>
    </p:spTree>
    <p:extLst>
      <p:ext uri="{BB962C8B-B14F-4D97-AF65-F5344CB8AC3E}">
        <p14:creationId xmlns:p14="http://schemas.microsoft.com/office/powerpoint/2010/main" val="2967531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58D54A1-3AF8-40BD-9B98-9DB85084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16" y="3222066"/>
            <a:ext cx="4676931" cy="351226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F69C08B-B142-4346-A22E-256A2093C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577" b="2306"/>
          <a:stretch/>
        </p:blipFill>
        <p:spPr>
          <a:xfrm>
            <a:off x="1320156" y="123669"/>
            <a:ext cx="4670913" cy="340276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DD5F65A-18F9-4BE8-A5FC-C3AD2EF2E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914" y="1555401"/>
            <a:ext cx="4989765" cy="374719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04C5EA7-DEF7-468F-8250-678595A6113A}"/>
              </a:ext>
            </a:extLst>
          </p:cNvPr>
          <p:cNvSpPr txBox="1"/>
          <p:nvPr/>
        </p:nvSpPr>
        <p:spPr>
          <a:xfrm>
            <a:off x="7417837" y="6055567"/>
            <a:ext cx="2087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00B0DA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38575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latin typeface="News Cycle"/>
              </a:rPr>
              <a:t>Genel Bilgiler</a:t>
            </a:r>
            <a:endParaRPr dirty="0">
              <a:latin typeface="News Cycle"/>
            </a:endParaRPr>
          </a:p>
        </p:txBody>
      </p:sp>
      <p:sp>
        <p:nvSpPr>
          <p:cNvPr id="209" name="Google Shape;209;p25"/>
          <p:cNvSpPr/>
          <p:nvPr/>
        </p:nvSpPr>
        <p:spPr>
          <a:xfrm rot="10800000">
            <a:off x="2086064" y="2551833"/>
            <a:ext cx="600800" cy="600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763DC3-84E4-42BA-9DC7-74BEE2045C52}"/>
              </a:ext>
            </a:extLst>
          </p:cNvPr>
          <p:cNvSpPr/>
          <p:nvPr/>
        </p:nvSpPr>
        <p:spPr>
          <a:xfrm>
            <a:off x="7076584" y="3152634"/>
            <a:ext cx="2208203" cy="1600200"/>
          </a:xfrm>
          <a:prstGeom prst="ellipse">
            <a:avLst/>
          </a:prstGeom>
          <a:solidFill>
            <a:srgbClr val="00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378684-8CEA-4A11-BC49-9668FFE03576}"/>
              </a:ext>
            </a:extLst>
          </p:cNvPr>
          <p:cNvSpPr/>
          <p:nvPr/>
        </p:nvSpPr>
        <p:spPr>
          <a:xfrm>
            <a:off x="6932645" y="4208867"/>
            <a:ext cx="2743200" cy="2303900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İçerik Yer Tutucusu 3">
            <a:extLst>
              <a:ext uri="{FF2B5EF4-FFF2-40B4-BE49-F238E27FC236}">
                <a16:creationId xmlns:a16="http://schemas.microsoft.com/office/drawing/2014/main" id="{0274A472-969A-425B-B0F7-41CBBE6C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6" y="1878467"/>
            <a:ext cx="8546841" cy="38192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719BAE7-EA20-477E-A5FC-ECC558D68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22" t="28689" r="21004" b="55659"/>
          <a:stretch/>
        </p:blipFill>
        <p:spPr bwMode="auto">
          <a:xfrm>
            <a:off x="9812571" y="1664537"/>
            <a:ext cx="1077210" cy="142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205;p25">
            <a:extLst>
              <a:ext uri="{FF2B5EF4-FFF2-40B4-BE49-F238E27FC236}">
                <a16:creationId xmlns:a16="http://schemas.microsoft.com/office/drawing/2014/main" id="{50AFD353-8FAF-4A02-ABD4-2105CDB23F99}"/>
              </a:ext>
            </a:extLst>
          </p:cNvPr>
          <p:cNvSpPr txBox="1">
            <a:spLocks/>
          </p:cNvSpPr>
          <p:nvPr/>
        </p:nvSpPr>
        <p:spPr>
          <a:xfrm>
            <a:off x="1302218" y="609748"/>
            <a:ext cx="8793381" cy="142111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tr-TR" sz="3200" dirty="0">
                <a:solidFill>
                  <a:schemeClr val="accent1"/>
                </a:solidFill>
                <a:latin typeface="News Cycle"/>
              </a:rPr>
              <a:t>Genel Bilgiler</a:t>
            </a:r>
          </a:p>
        </p:txBody>
      </p:sp>
      <p:pic>
        <p:nvPicPr>
          <p:cNvPr id="13" name="İçerik Yer Tutucusu 3">
            <a:extLst>
              <a:ext uri="{FF2B5EF4-FFF2-40B4-BE49-F238E27FC236}">
                <a16:creationId xmlns:a16="http://schemas.microsoft.com/office/drawing/2014/main" id="{4BE195BC-3B00-47D1-AF61-EFAE8216B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2030867"/>
            <a:ext cx="8913803" cy="3795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34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latin typeface="News Cycle"/>
              </a:rPr>
              <a:t>Genel bilgiler</a:t>
            </a:r>
            <a:endParaRPr dirty="0">
              <a:latin typeface="News Cycle"/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7D89BB4A-0B5F-40A7-8E19-E45B4297D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" t="6660" r="154" b="23099"/>
          <a:stretch/>
        </p:blipFill>
        <p:spPr>
          <a:xfrm>
            <a:off x="799964" y="2016326"/>
            <a:ext cx="7244578" cy="39624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dirty="0">
                <a:latin typeface="News Cycle"/>
              </a:rPr>
              <a:t>Genel bilgiler</a:t>
            </a:r>
            <a:endParaRPr dirty="0">
              <a:latin typeface="News Cycl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9B71EA-814E-4BB6-B12F-18F80BA2D06E}"/>
              </a:ext>
            </a:extLst>
          </p:cNvPr>
          <p:cNvSpPr/>
          <p:nvPr/>
        </p:nvSpPr>
        <p:spPr>
          <a:xfrm>
            <a:off x="6960637" y="2985796"/>
            <a:ext cx="2388636" cy="18101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D176A8-E6B1-456D-8FA0-602CC40EA9D9}"/>
              </a:ext>
            </a:extLst>
          </p:cNvPr>
          <p:cNvSpPr/>
          <p:nvPr/>
        </p:nvSpPr>
        <p:spPr>
          <a:xfrm>
            <a:off x="6438121" y="4161452"/>
            <a:ext cx="3505079" cy="2696547"/>
          </a:xfrm>
          <a:prstGeom prst="ellipse">
            <a:avLst/>
          </a:prstGeom>
          <a:solidFill>
            <a:srgbClr val="D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A5686EC-3893-41B7-8659-757D00A4E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1859" b="6924"/>
          <a:stretch/>
        </p:blipFill>
        <p:spPr>
          <a:xfrm>
            <a:off x="135092" y="1958356"/>
            <a:ext cx="8299781" cy="41531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719BAE7-EA20-477E-A5FC-ECC558D68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22" t="28689" r="21004" b="55659"/>
          <a:stretch/>
        </p:blipFill>
        <p:spPr bwMode="auto">
          <a:xfrm>
            <a:off x="9812571" y="1664537"/>
            <a:ext cx="1077210" cy="142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43B7A5F-37F9-4220-A279-D48041F6062F}"/>
              </a:ext>
            </a:extLst>
          </p:cNvPr>
          <p:cNvSpPr txBox="1"/>
          <p:nvPr/>
        </p:nvSpPr>
        <p:spPr>
          <a:xfrm>
            <a:off x="1026367" y="1079762"/>
            <a:ext cx="280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00B0DA"/>
                </a:solidFill>
                <a:latin typeface="News Cycle"/>
              </a:rPr>
              <a:t>Anket soruları 5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CAC3C0C-8029-415B-AB18-4DB3642EA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4" y="2010512"/>
            <a:ext cx="8787970" cy="398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140400" y="879267"/>
            <a:ext cx="8802800" cy="99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tr-TR" sz="3200" dirty="0">
                <a:solidFill>
                  <a:srgbClr val="00B0DA"/>
                </a:solidFill>
                <a:latin typeface="News Cycle"/>
              </a:rPr>
              <a:t>Anket soruları 6</a:t>
            </a:r>
            <a:endParaRPr sz="3200" dirty="0">
              <a:solidFill>
                <a:srgbClr val="00B0DA"/>
              </a:solidFill>
              <a:latin typeface="News Cycle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3B7D39-7FEE-46C2-BB6B-F49FE9AE7576}"/>
              </a:ext>
            </a:extLst>
          </p:cNvPr>
          <p:cNvSpPr/>
          <p:nvPr/>
        </p:nvSpPr>
        <p:spPr>
          <a:xfrm>
            <a:off x="7240555" y="2375097"/>
            <a:ext cx="1754155" cy="1730371"/>
          </a:xfrm>
          <a:prstGeom prst="ellipse">
            <a:avLst/>
          </a:prstGeom>
          <a:solidFill>
            <a:srgbClr val="D2E5F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D6960-B92D-4F8B-83CF-3DBD94FD8B95}"/>
              </a:ext>
            </a:extLst>
          </p:cNvPr>
          <p:cNvSpPr/>
          <p:nvPr/>
        </p:nvSpPr>
        <p:spPr>
          <a:xfrm>
            <a:off x="6746034" y="3778898"/>
            <a:ext cx="2640562" cy="2771192"/>
          </a:xfrm>
          <a:prstGeom prst="ellipse">
            <a:avLst/>
          </a:prstGeom>
          <a:solidFill>
            <a:srgbClr val="D2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829DECF-9209-4562-9F5D-70CBDF7E5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6" b="3493"/>
          <a:stretch/>
        </p:blipFill>
        <p:spPr>
          <a:xfrm>
            <a:off x="380622" y="2034279"/>
            <a:ext cx="8436807" cy="38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6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ynaldo template">
  <a:themeElements>
    <a:clrScheme name="Custom 347">
      <a:dk1>
        <a:srgbClr val="2C444E"/>
      </a:dk1>
      <a:lt1>
        <a:srgbClr val="FFFFFF"/>
      </a:lt1>
      <a:dk2>
        <a:srgbClr val="7D8A8D"/>
      </a:dk2>
      <a:lt2>
        <a:srgbClr val="E1E9EB"/>
      </a:lt2>
      <a:accent1>
        <a:srgbClr val="00A4CA"/>
      </a:accent1>
      <a:accent2>
        <a:srgbClr val="0082A9"/>
      </a:accent2>
      <a:accent3>
        <a:srgbClr val="8792DF"/>
      </a:accent3>
      <a:accent4>
        <a:srgbClr val="5963AF"/>
      </a:accent4>
      <a:accent5>
        <a:srgbClr val="FF712A"/>
      </a:accent5>
      <a:accent6>
        <a:srgbClr val="DF3D11"/>
      </a:accent6>
      <a:hlink>
        <a:srgbClr val="0082A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705</Words>
  <Application>Microsoft Office PowerPoint</Application>
  <PresentationFormat>Geniş ekran</PresentationFormat>
  <Paragraphs>103</Paragraphs>
  <Slides>36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Arial</vt:lpstr>
      <vt:lpstr>Cabin Condensed SemiBold</vt:lpstr>
      <vt:lpstr>Calibri</vt:lpstr>
      <vt:lpstr>Calibri Light</vt:lpstr>
      <vt:lpstr>News Cycle</vt:lpstr>
      <vt:lpstr>Wingdings</vt:lpstr>
      <vt:lpstr>Office Teması</vt:lpstr>
      <vt:lpstr>Rynaldo template</vt:lpstr>
      <vt:lpstr>PowerPoint Sunusu</vt:lpstr>
      <vt:lpstr>PowerPoint Sunusu</vt:lpstr>
      <vt:lpstr>27 soru Tarih aralığı: Aralık 2019-Şubat 2020 Katılımcı sayısı:614 </vt:lpstr>
      <vt:lpstr>Genel Bilgiler</vt:lpstr>
      <vt:lpstr>PowerPoint Sunusu</vt:lpstr>
      <vt:lpstr>Genel bilgiler</vt:lpstr>
      <vt:lpstr>Genel bilgiler</vt:lpstr>
      <vt:lpstr>PowerPoint Sunusu</vt:lpstr>
      <vt:lpstr>Anket soruları 6</vt:lpstr>
      <vt:lpstr>PowerPoint Sunusu</vt:lpstr>
      <vt:lpstr>PowerPoint Sunusu</vt:lpstr>
      <vt:lpstr>PowerPoint Sunusu</vt:lpstr>
      <vt:lpstr>Anket soruları 8</vt:lpstr>
      <vt:lpstr>Anket soruları 9</vt:lpstr>
      <vt:lpstr>Anket soruları 10</vt:lpstr>
      <vt:lpstr>Anket soruları 11</vt:lpstr>
      <vt:lpstr>Anket soruları 12</vt:lpstr>
      <vt:lpstr>Anket soruları 13</vt:lpstr>
      <vt:lpstr>Anket soruları 14</vt:lpstr>
      <vt:lpstr>Anket soruları 15</vt:lpstr>
      <vt:lpstr>Anket soruları 16</vt:lpstr>
      <vt:lpstr>Anket soruları 17</vt:lpstr>
      <vt:lpstr>PowerPoint Sunusu</vt:lpstr>
      <vt:lpstr>Anket soruları 18</vt:lpstr>
      <vt:lpstr>PowerPoint Sunusu</vt:lpstr>
      <vt:lpstr>Anket soruları 19</vt:lpstr>
      <vt:lpstr>Anket soruları 20</vt:lpstr>
      <vt:lpstr>Anket soruları 21</vt:lpstr>
      <vt:lpstr>Anket soruları 22</vt:lpstr>
      <vt:lpstr>Anket soruları 23</vt:lpstr>
      <vt:lpstr>PowerPoint Sunusu</vt:lpstr>
      <vt:lpstr>Anket soruları 25</vt:lpstr>
      <vt:lpstr>PowerPoint Sunusu</vt:lpstr>
      <vt:lpstr>Anket soruları 27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Preanalitik Evre Klinisyen Farkındalık Anketi Sonuçları</dc:title>
  <dc:creator>Güzin Aykal</dc:creator>
  <cp:lastModifiedBy>Güzin Aykal</cp:lastModifiedBy>
  <cp:revision>118</cp:revision>
  <dcterms:created xsi:type="dcterms:W3CDTF">2022-02-02T12:00:11Z</dcterms:created>
  <dcterms:modified xsi:type="dcterms:W3CDTF">2022-02-22T19:21:03Z</dcterms:modified>
</cp:coreProperties>
</file>